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7" r:id="rId19"/>
    <p:sldId id="278" r:id="rId20"/>
    <p:sldId id="279" r:id="rId21"/>
    <p:sldId id="280" r:id="rId22"/>
    <p:sldId id="281" r:id="rId23"/>
    <p:sldId id="272" r:id="rId24"/>
    <p:sldId id="273" r:id="rId25"/>
    <p:sldId id="282" r:id="rId26"/>
    <p:sldId id="283" r:id="rId27"/>
    <p:sldId id="284" r:id="rId28"/>
    <p:sldId id="286" r:id="rId29"/>
    <p:sldId id="287" r:id="rId30"/>
    <p:sldId id="288" r:id="rId31"/>
    <p:sldId id="285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99" autoAdjust="0"/>
    <p:restoredTop sz="94660"/>
  </p:normalViewPr>
  <p:slideViewPr>
    <p:cSldViewPr snapToGrid="0">
      <p:cViewPr varScale="1">
        <p:scale>
          <a:sx n="63" d="100"/>
          <a:sy n="63" d="100"/>
        </p:scale>
        <p:origin x="6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358E8-0462-431B-BEF9-CA1883B99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B641B6-2303-40DA-B64A-B4F4B46C5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49BB3-066B-4599-9A25-F84CE74B1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34740-4636-4319-90C3-E77125B79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E6719-FF2F-4239-AE17-988ECDDDF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21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AFCF9-EBE0-405F-BE99-1FC9F4FF8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536B-FCB3-482D-8FBF-454A6927C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8C697-7FD1-4546-8513-6BA8BBA3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CEF84-C2F0-410F-9D6C-7979D7D18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3C768-E3C0-4E3A-9893-137A60A7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086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BF9E7-7F1A-49BA-8077-9195C43B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4192C-08AC-4426-90CD-EA186297E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5E052-8A33-496F-A27A-9CE28991E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2B100-064B-4A74-A91B-BCCCFC38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D002-63E1-4B8C-A061-B9F844A7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293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323CF-F7AB-4ECC-B24A-2F201B7B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9B415-A5C6-4631-B8A1-3CF82795E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F3B071-324D-4451-9D93-C939B669D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4910A-8578-40E7-89C1-0767AE4C9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AE119-D881-4FAD-A2CE-3ABAFC919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3FD29-59E5-43A8-BC9F-52B84434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43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CB48-6087-4C7C-BB68-F7175CCFF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EAECC-11A9-4AF6-94FA-762A1477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310E8-5B8F-4E9F-85EF-D76BD90FD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AA97BF-1166-4081-AF2A-553C21EEC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84305-7374-43E4-B739-306E2E211B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B8726D-C25B-4E40-ADAA-A7111503E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44C1A5-9CF1-455A-B511-FD4A1802C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670B77-DFBB-4C5C-A646-D2D52631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69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8A675-43E8-40E4-A921-F52605A2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1DAB1-7FB3-4F39-B2F7-68F75EFA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FDEF09-ADC7-4E15-9C30-0F8EFA4B2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A55C8-FA92-4A97-8BD2-4602E7FF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48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3BC55C-E6E3-4ED4-8622-D9BAC75E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64471-2340-4367-ABDE-0CCCFAD63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88537-E561-4BFA-A2C0-FB2E0AE40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18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F8B0-E96C-429D-9A44-8FC13969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7E8D6-2E69-42BC-8920-BE993910D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DC3FF-2CB4-4A9E-BBBB-975696FC8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898F7-0D2B-44CB-89C1-0BE3D019A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8CC91-D515-4EAA-B318-FFDF994A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2A528-0784-4857-A995-467FD515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3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7419-E8D2-47FA-8E23-C89139D48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08DB1-B764-42D9-9A0F-745489D232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01CFF-4E21-4E71-82C0-3CB7FFFA3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98148-565F-4B53-97D9-87129C5C3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F8B3F-81EA-410C-A537-A6797D870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D3C53-BF61-4A8E-BFCC-ED811630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42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99F55-7C83-45EC-A31B-AA443C7F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AA57EF-4F3A-4174-9049-ACB1AF67A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DDDF6-FCDE-4B40-87C9-1283CD60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BCB6F-8750-4CB1-B5E2-B6ABB7F96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2388E-125F-45DE-96F4-99B0058CD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72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0FC44F-C51D-44B5-BE7F-491422AB3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D01190-C6AB-4966-B979-125D0B511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0BCA7-45EB-4045-B438-E815B28E8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4834D-4FCB-4FB6-8A22-CBB28BE9F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A4BDD-7F6F-4C2A-9562-7BBA6DC7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420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88181A-F5BA-4D24-991F-823CE35A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E6EC0-A4C2-497A-B42C-6819114F7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C2851-935E-4050-91AC-5E709058C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8EA77-4AE3-48D8-8EC4-89EC7AAB8DDE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8C472-F93F-40C9-9E4D-4CE6B5426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599E9-C5A9-4E76-AB25-D8FBF00E4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3C4CF-8879-42DE-87E8-1F1FBE4560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07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8C1CC-FA85-30E2-6C6F-8CC071406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270" y="771988"/>
            <a:ext cx="4023360" cy="2090081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IN" sz="4800" b="1" dirty="0"/>
              <a:t>State Educational Achievement Survey -PARAKH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A07A6F-8C1F-C8E1-3A0E-1B871D0E70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73287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4000" b="1" dirty="0"/>
              <a:t>DLC Training</a:t>
            </a:r>
          </a:p>
          <a:p>
            <a:pPr algn="l"/>
            <a:r>
              <a:rPr lang="en-IN" sz="4000" b="1" dirty="0"/>
              <a:t>SCERT UP</a:t>
            </a:r>
          </a:p>
          <a:p>
            <a:pPr algn="l"/>
            <a:r>
              <a:rPr lang="en-IN" sz="4000" b="1" dirty="0"/>
              <a:t> </a:t>
            </a:r>
            <a:r>
              <a:rPr lang="en-IN" sz="3000" b="1" dirty="0"/>
              <a:t>20-10-23</a:t>
            </a:r>
            <a:endParaRPr lang="en-IN" sz="4000" b="1" dirty="0"/>
          </a:p>
        </p:txBody>
      </p:sp>
      <p:sp>
        <p:nvSpPr>
          <p:cNvPr id="36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4" descr="Hand holding a pen shading number on a sheet">
            <a:extLst>
              <a:ext uri="{FF2B5EF4-FFF2-40B4-BE49-F238E27FC236}">
                <a16:creationId xmlns:a16="http://schemas.microsoft.com/office/drawing/2014/main" id="{EA3BE704-C0C7-EC0F-C7B8-39D3990FAC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36" r="2882" b="-1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7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10FC2C-2814-45B0-B7DC-EDC120473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8" y="857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4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F15E8-D473-48F9-8CBA-DE306F417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18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BD9397-65EA-4D1D-BF1C-7664AC8FC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9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81A037-35A1-47E0-9AD1-8294939C7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95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A9310E7E-9218-3B75-607B-944956239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225996"/>
              </p:ext>
            </p:extLst>
          </p:nvPr>
        </p:nvGraphicFramePr>
        <p:xfrm>
          <a:off x="643467" y="851961"/>
          <a:ext cx="10905066" cy="5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320">
                  <a:extLst>
                    <a:ext uri="{9D8B030D-6E8A-4147-A177-3AD203B41FA5}">
                      <a16:colId xmlns:a16="http://schemas.microsoft.com/office/drawing/2014/main" val="2608317333"/>
                    </a:ext>
                  </a:extLst>
                </a:gridCol>
                <a:gridCol w="4383650">
                  <a:extLst>
                    <a:ext uri="{9D8B030D-6E8A-4147-A177-3AD203B41FA5}">
                      <a16:colId xmlns:a16="http://schemas.microsoft.com/office/drawing/2014/main" val="700084044"/>
                    </a:ext>
                  </a:extLst>
                </a:gridCol>
                <a:gridCol w="4455096">
                  <a:extLst>
                    <a:ext uri="{9D8B030D-6E8A-4147-A177-3AD203B41FA5}">
                      <a16:colId xmlns:a16="http://schemas.microsoft.com/office/drawing/2014/main" val="2764817015"/>
                    </a:ext>
                  </a:extLst>
                </a:gridCol>
              </a:tblGrid>
              <a:tr h="670945">
                <a:tc gridSpan="3">
                  <a:txBody>
                    <a:bodyPr/>
                    <a:lstStyle/>
                    <a:p>
                      <a:pPr algn="ctr"/>
                      <a:r>
                        <a:rPr lang="en-IN" sz="36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SEAS- 2023 Sample Size Uttar Pradesh </a:t>
                      </a:r>
                    </a:p>
                  </a:txBody>
                  <a:tcPr marL="152487" marR="152487" marT="76244" marB="76244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36044"/>
                  </a:ext>
                </a:extLst>
              </a:tr>
              <a:tr h="6709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3600" kern="1200" dirty="0">
                          <a:solidFill>
                            <a:schemeClr val="dk1"/>
                          </a:solidFill>
                          <a:latin typeface="Aparajita" panose="02020603050405020304" pitchFamily="18" charset="0"/>
                          <a:ea typeface="+mn-ea"/>
                          <a:cs typeface="Aparajita" panose="02020603050405020304" pitchFamily="18" charset="0"/>
                        </a:rPr>
                        <a:t>Class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6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No of Schools 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6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No of Student </a:t>
                      </a:r>
                    </a:p>
                  </a:txBody>
                  <a:tcPr marL="152487" marR="152487" marT="76244" marB="76244"/>
                </a:tc>
                <a:extLst>
                  <a:ext uri="{0D108BD9-81ED-4DB2-BD59-A6C34878D82A}">
                    <a16:rowId xmlns:a16="http://schemas.microsoft.com/office/drawing/2014/main" val="4107710383"/>
                  </a:ext>
                </a:extLst>
              </a:tr>
              <a:tr h="76243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3000" kern="1200" dirty="0">
                          <a:solidFill>
                            <a:schemeClr val="dk1"/>
                          </a:solidFill>
                          <a:latin typeface="Aparajita" panose="02020603050405020304" pitchFamily="18" charset="0"/>
                          <a:ea typeface="+mn-ea"/>
                          <a:cs typeface="Aparajita" panose="02020603050405020304" pitchFamily="18" charset="0"/>
                        </a:rPr>
                        <a:t>Class 3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0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19262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0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560154</a:t>
                      </a:r>
                    </a:p>
                  </a:txBody>
                  <a:tcPr marL="152487" marR="152487" marT="76244" marB="76244"/>
                </a:tc>
                <a:extLst>
                  <a:ext uri="{0D108BD9-81ED-4DB2-BD59-A6C34878D82A}">
                    <a16:rowId xmlns:a16="http://schemas.microsoft.com/office/drawing/2014/main" val="2196402285"/>
                  </a:ext>
                </a:extLst>
              </a:tr>
              <a:tr h="76243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3000" kern="1200" dirty="0">
                          <a:solidFill>
                            <a:schemeClr val="dk1"/>
                          </a:solidFill>
                          <a:latin typeface="Aparajita" panose="02020603050405020304" pitchFamily="18" charset="0"/>
                          <a:ea typeface="+mn-ea"/>
                          <a:cs typeface="Aparajita" panose="02020603050405020304" pitchFamily="18" charset="0"/>
                        </a:rPr>
                        <a:t>Class 6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0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23005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0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679878</a:t>
                      </a:r>
                    </a:p>
                  </a:txBody>
                  <a:tcPr marL="152487" marR="152487" marT="76244" marB="76244"/>
                </a:tc>
                <a:extLst>
                  <a:ext uri="{0D108BD9-81ED-4DB2-BD59-A6C34878D82A}">
                    <a16:rowId xmlns:a16="http://schemas.microsoft.com/office/drawing/2014/main" val="2003036734"/>
                  </a:ext>
                </a:extLst>
              </a:tr>
              <a:tr h="76243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3000" kern="1200" dirty="0">
                          <a:solidFill>
                            <a:schemeClr val="dk1"/>
                          </a:solidFill>
                          <a:latin typeface="Aparajita" panose="02020603050405020304" pitchFamily="18" charset="0"/>
                          <a:ea typeface="+mn-ea"/>
                          <a:cs typeface="Aparajita" panose="02020603050405020304" pitchFamily="18" charset="0"/>
                        </a:rPr>
                        <a:t>Class 9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0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18233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000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530345</a:t>
                      </a:r>
                    </a:p>
                  </a:txBody>
                  <a:tcPr marL="152487" marR="152487" marT="76244" marB="76244"/>
                </a:tc>
                <a:extLst>
                  <a:ext uri="{0D108BD9-81ED-4DB2-BD59-A6C34878D82A}">
                    <a16:rowId xmlns:a16="http://schemas.microsoft.com/office/drawing/2014/main" val="3960323905"/>
                  </a:ext>
                </a:extLst>
              </a:tr>
              <a:tr h="76243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3200" b="1" kern="1200" dirty="0">
                          <a:solidFill>
                            <a:schemeClr val="dk1"/>
                          </a:solidFill>
                          <a:latin typeface="Aparajita" panose="02020603050405020304" pitchFamily="18" charset="0"/>
                          <a:ea typeface="+mn-ea"/>
                          <a:cs typeface="Aparajita" panose="02020603050405020304" pitchFamily="18" charset="0"/>
                        </a:rPr>
                        <a:t>Total 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200" b="1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60500</a:t>
                      </a:r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r>
                        <a:rPr lang="en-IN" sz="3200" b="1" dirty="0"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1770377</a:t>
                      </a:r>
                    </a:p>
                  </a:txBody>
                  <a:tcPr marL="152487" marR="152487" marT="76244" marB="76244"/>
                </a:tc>
                <a:extLst>
                  <a:ext uri="{0D108BD9-81ED-4DB2-BD59-A6C34878D82A}">
                    <a16:rowId xmlns:a16="http://schemas.microsoft.com/office/drawing/2014/main" val="2139815918"/>
                  </a:ext>
                </a:extLst>
              </a:tr>
              <a:tr h="762438">
                <a:tc>
                  <a:txBody>
                    <a:bodyPr/>
                    <a:lstStyle/>
                    <a:p>
                      <a:endParaRPr lang="en-IN" sz="3000" dirty="0"/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endParaRPr lang="en-IN" sz="3000" dirty="0"/>
                    </a:p>
                  </a:txBody>
                  <a:tcPr marL="152487" marR="152487" marT="76244" marB="76244"/>
                </a:tc>
                <a:tc>
                  <a:txBody>
                    <a:bodyPr/>
                    <a:lstStyle/>
                    <a:p>
                      <a:endParaRPr lang="en-IN" sz="3000" dirty="0"/>
                    </a:p>
                  </a:txBody>
                  <a:tcPr marL="152487" marR="152487" marT="76244" marB="76244"/>
                </a:tc>
                <a:extLst>
                  <a:ext uri="{0D108BD9-81ED-4DB2-BD59-A6C34878D82A}">
                    <a16:rowId xmlns:a16="http://schemas.microsoft.com/office/drawing/2014/main" val="3226737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96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5BB4AB-95C5-40FD-969E-7054153DF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6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34727-42C6-4C31-B194-1B6AFB6C8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5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F630B8-D40F-4D27-BF7A-7C8C5A60A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47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7FD34-2ABB-4D8E-AE2E-0A69541B8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92556C-0192-425E-9373-D4BC6392D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76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94CE46-EA93-4EB2-914D-6F21CBD06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7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451201-93E8-479A-98D0-EA43DDA2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3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4FABF-B771-4836-9FC1-5C4897DDE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85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C19A7-B63B-45E0-8236-DD92917EE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45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EFE2A9-4BBA-477F-9AD6-71A6EBA28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95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B6AB1C-9ABB-4551-AE07-AAD888787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0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776BF-6742-405C-80C9-877C14C76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33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8E2AE8-F29E-4C2D-9BA0-3CC0AA266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90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213E5-22FB-46DA-AC43-D1BF580FE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42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381BBD-F722-41FC-AB63-53EE18D01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96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8606A7-0A02-45B8-9D18-9888D403D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4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F4743-9459-4CFD-AED2-6CC78D441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89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527607-77F5-4EE2-9AB1-BEC84A41A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53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01B18-6331-4FF6-A189-64CD4BAAC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77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36068F-5EB0-4D8E-9E3B-47218AE4F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19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9D6BE9-10DE-4899-BF5B-6DD3D0BE0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58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C1FE15-CD42-49B8-B9D1-D7C8344CC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49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6B08FB-9B88-465A-AF61-124012245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57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9F995E-DE88-4211-BA1D-A6BFCA6BB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10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F7C96C-F559-4700-A1AF-CBBA4D583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35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3408A9-7C55-4DD3-88FC-7BE234778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97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43D9C6-72C1-4EE0-97CD-6D835E13E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3EC4EA-9C1B-47A2-90AF-BF9A6250D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992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9C724A-5956-4F14-ADA8-281DE9E05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44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BA4BB6-28F1-4FB0-9009-27F3FD471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2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E8974F-C582-4BBF-97B5-1CF54D684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538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F9956C-3C06-4D69-89C6-C5BDCF50A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27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6FD1CC-66C8-4D0E-BC7D-7B84E1F83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12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46995F-3B5C-4C91-A33B-356D85243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933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861F09-C859-43CE-8704-8C1AB7299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902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94F7B2-C7F7-4559-8768-1451EE7A8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33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A6925-A016-4EA1-9FF1-3BE8465B5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91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38149-440D-44BD-98E8-4A5C8044B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281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0913FA-14F0-4060-92B7-3AFFF1795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27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0E3B17-5BB8-4C28-BE6B-4D9D43493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59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40</Words>
  <Application>Microsoft Office PowerPoint</Application>
  <PresentationFormat>Widescreen</PresentationFormat>
  <Paragraphs>20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Aparajita</vt:lpstr>
      <vt:lpstr>Arial</vt:lpstr>
      <vt:lpstr>Calibri</vt:lpstr>
      <vt:lpstr>Calibri Light</vt:lpstr>
      <vt:lpstr>Office Theme</vt:lpstr>
      <vt:lpstr>State Educational Achievement Survey -PARAKH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NAS_Cell_07</dc:creator>
  <cp:lastModifiedBy>shubhranshu upadhyay</cp:lastModifiedBy>
  <cp:revision>8</cp:revision>
  <dcterms:created xsi:type="dcterms:W3CDTF">2023-10-06T12:36:22Z</dcterms:created>
  <dcterms:modified xsi:type="dcterms:W3CDTF">2023-10-20T10:29:32Z</dcterms:modified>
</cp:coreProperties>
</file>